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0" r:id="rId3"/>
    <p:sldId id="261" r:id="rId4"/>
    <p:sldId id="262" r:id="rId5"/>
    <p:sldId id="346" r:id="rId6"/>
    <p:sldId id="257" r:id="rId7"/>
    <p:sldId id="330" r:id="rId8"/>
    <p:sldId id="331" r:id="rId9"/>
    <p:sldId id="347" r:id="rId10"/>
    <p:sldId id="332" r:id="rId11"/>
    <p:sldId id="333" r:id="rId12"/>
    <p:sldId id="334" r:id="rId13"/>
    <p:sldId id="312" r:id="rId14"/>
    <p:sldId id="344" r:id="rId15"/>
    <p:sldId id="335" r:id="rId16"/>
    <p:sldId id="348" r:id="rId17"/>
    <p:sldId id="296" r:id="rId18"/>
    <p:sldId id="336" r:id="rId19"/>
    <p:sldId id="337" r:id="rId20"/>
    <p:sldId id="338" r:id="rId21"/>
    <p:sldId id="339" r:id="rId22"/>
    <p:sldId id="340" r:id="rId23"/>
    <p:sldId id="349" r:id="rId24"/>
    <p:sldId id="342" r:id="rId25"/>
    <p:sldId id="343" r:id="rId26"/>
    <p:sldId id="282" r:id="rId27"/>
    <p:sldId id="280" r:id="rId28"/>
    <p:sldId id="279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jN6LYqbX5zXNyTaE3svmRA==" hashData="PtLaziuUtBb72FDlBFY3rxk99is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rge Arko-Dadzie" initials="G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F0EE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705"/>
  </p:normalViewPr>
  <p:slideViewPr>
    <p:cSldViewPr>
      <p:cViewPr>
        <p:scale>
          <a:sx n="40" d="100"/>
          <a:sy n="40" d="100"/>
        </p:scale>
        <p:origin x="-2262" y="-11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CPTM</a:t>
            </a:r>
            <a:r>
              <a:rPr lang="en-US" baseline="0" dirty="0" smtClean="0"/>
              <a:t> 3.2.4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Instructor: Qs on assumptions and stereotypes (link with lesson content)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CPTM</a:t>
            </a:r>
            <a:r>
              <a:rPr lang="en-US" baseline="0" dirty="0" smtClean="0"/>
              <a:t> 3.2.2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0600" y="2667000"/>
            <a:ext cx="7223343" cy="1977390"/>
            <a:chOff x="990600" y="2142669"/>
            <a:chExt cx="7223343" cy="1977390"/>
          </a:xfrm>
        </p:grpSpPr>
        <p:sp>
          <p:nvSpPr>
            <p:cNvPr id="5" name="Rectangle 4"/>
            <p:cNvSpPr/>
            <p:nvPr/>
          </p:nvSpPr>
          <p:spPr>
            <a:xfrm>
              <a:off x="990600" y="2142669"/>
              <a:ext cx="7223342" cy="1977390"/>
            </a:xfrm>
            <a:prstGeom prst="rect">
              <a:avLst/>
            </a:prstGeom>
          </p:spPr>
        </p:sp>
        <p:sp>
          <p:nvSpPr>
            <p:cNvPr id="6" name="Text Box 6"/>
            <p:cNvSpPr txBox="1"/>
            <p:nvPr/>
          </p:nvSpPr>
          <p:spPr>
            <a:xfrm>
              <a:off x="2438401" y="3515104"/>
              <a:ext cx="5775542" cy="60495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dirty="0">
                  <a:solidFill>
                    <a:srgbClr val="73802D"/>
                  </a:solidFill>
                  <a:effectLst/>
                  <a:latin typeface="Century Gothic"/>
                  <a:ea typeface="Calibri"/>
                  <a:cs typeface="Century Gothic"/>
                </a:rPr>
                <a:t>Respect for Diversity</a:t>
              </a:r>
              <a:endParaRPr lang="en-US" sz="28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sp>
          <p:nvSpPr>
            <p:cNvPr id="7" name="Text Box 7"/>
            <p:cNvSpPr txBox="1"/>
            <p:nvPr/>
          </p:nvSpPr>
          <p:spPr>
            <a:xfrm>
              <a:off x="1081009" y="2269077"/>
              <a:ext cx="2527753" cy="130923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200" spc="300" dirty="0">
                  <a:solidFill>
                    <a:srgbClr val="002060"/>
                  </a:solidFill>
                  <a:latin typeface="Century Gothic"/>
                  <a:ea typeface="Calibri"/>
                  <a:cs typeface="Century Gothic"/>
                </a:rPr>
                <a:t>3.2</a:t>
              </a:r>
              <a:endParaRPr lang="en-US" sz="1100" spc="3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sp>
          <p:nvSpPr>
            <p:cNvPr id="8" name="Text Box 8"/>
            <p:cNvSpPr txBox="1"/>
            <p:nvPr/>
          </p:nvSpPr>
          <p:spPr>
            <a:xfrm>
              <a:off x="1219200" y="2142669"/>
              <a:ext cx="2112948" cy="47854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 spc="1000" dirty="0">
                  <a:solidFill>
                    <a:srgbClr val="ADC5F1"/>
                  </a:solidFill>
                  <a:effectLst/>
                  <a:latin typeface="Century Gothic"/>
                  <a:ea typeface="Calibri"/>
                  <a:cs typeface="Century Gothic"/>
                </a:rPr>
                <a:t>Lesson</a:t>
              </a:r>
              <a:endParaRPr lang="en-US" sz="24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89242" y="3506075"/>
              <a:ext cx="6907321" cy="0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56000">
                    <a:schemeClr val="accent1">
                      <a:tint val="44500"/>
                      <a:satMod val="160000"/>
                    </a:schemeClr>
                  </a:gs>
                  <a:gs pos="100000">
                    <a:srgbClr val="ADC5F1"/>
                  </a:gs>
                </a:gsLst>
                <a:lin ang="540000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/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740" y="2410132"/>
              <a:ext cx="1138778" cy="967181"/>
            </a:xfrm>
            <a:prstGeom prst="rect">
              <a:avLst/>
            </a:prstGeom>
          </p:spPr>
        </p:pic>
      </p:grpSp>
      <p:sp>
        <p:nvSpPr>
          <p:cNvPr id="11" name="Text Box 8"/>
          <p:cNvSpPr txBox="1"/>
          <p:nvPr/>
        </p:nvSpPr>
        <p:spPr>
          <a:xfrm>
            <a:off x="1112028" y="1143000"/>
            <a:ext cx="7422372" cy="762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spc="300" dirty="0">
                <a:solidFill>
                  <a:srgbClr val="ADC5F1"/>
                </a:solidFill>
                <a:effectLst/>
                <a:latin typeface="Century Gothic"/>
                <a:ea typeface="Calibri"/>
                <a:cs typeface="Century Gothic"/>
              </a:rPr>
              <a:t>Module 3: Individual Peacekeeping Personnel</a:t>
            </a:r>
            <a:endParaRPr lang="en-US" sz="1100" spc="300" dirty="0">
              <a:effectLst/>
              <a:latin typeface="Century Gothic"/>
              <a:ea typeface="Calibri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277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Cultivating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an Awareness of Diversity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8" name="Content Placeholder 3" descr="Slide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1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Cultivating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an Awareness of Diversity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Slide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4" y="1600202"/>
            <a:ext cx="6031992" cy="4526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9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Cultivating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an Awareness of Diversity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Slide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1600200"/>
            <a:ext cx="6035040" cy="4526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8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Assumptions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, Prejudices 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&amp;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Stereotypes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671935"/>
            <a:ext cx="73914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>
                <a:latin typeface="Century Gothic"/>
                <a:cs typeface="Century Gothic"/>
              </a:rPr>
              <a:t>Stereotypes = </a:t>
            </a:r>
            <a:r>
              <a:rPr lang="en-US" sz="2400" dirty="0">
                <a:latin typeface="Century Gothic"/>
                <a:cs typeface="Century Gothic"/>
              </a:rPr>
              <a:t>beliefs about all people of a certain type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>
                <a:latin typeface="Century Gothic"/>
                <a:cs typeface="Century Gothic"/>
              </a:rPr>
              <a:t>Prejudices = </a:t>
            </a:r>
            <a:r>
              <a:rPr lang="en-US" sz="2400" dirty="0">
                <a:latin typeface="Century Gothic"/>
                <a:cs typeface="Century Gothic"/>
              </a:rPr>
              <a:t>judgments or opinions that are formed without real knowledge or examination of </a:t>
            </a:r>
            <a:r>
              <a:rPr lang="en-US" sz="2400" dirty="0" smtClean="0">
                <a:latin typeface="Century Gothic"/>
                <a:cs typeface="Century Gothic"/>
              </a:rPr>
              <a:t>facts </a:t>
            </a:r>
            <a:r>
              <a:rPr lang="mr-IN" sz="2400" dirty="0" smtClean="0">
                <a:latin typeface="Century Gothic"/>
                <a:cs typeface="Century Gothic"/>
              </a:rPr>
              <a:t>–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prejudices are generally negative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09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304800"/>
            <a:ext cx="8229600" cy="4953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4. UN Core Value of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Respect for Diversity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0"/>
            <a:ext cx="7391400" cy="330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300" kern="0" noProof="0" dirty="0" smtClean="0">
                <a:solidFill>
                  <a:sysClr val="windowText" lastClr="000000"/>
                </a:solidFill>
                <a:latin typeface="Century Gothic"/>
                <a:cs typeface="Century Gothic"/>
              </a:rPr>
              <a:t>Work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effectively with people from all backgrounds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300" kern="0" noProof="0" dirty="0" smtClean="0">
                <a:solidFill>
                  <a:sysClr val="windowText" lastClr="000000"/>
                </a:solidFill>
                <a:latin typeface="Century Gothic"/>
                <a:cs typeface="Century Gothic"/>
              </a:rPr>
              <a:t>Treat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all people with dignity and respect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300" kern="0" noProof="0" dirty="0" smtClean="0">
                <a:solidFill>
                  <a:sysClr val="windowText" lastClr="000000"/>
                </a:solidFill>
                <a:latin typeface="Century Gothic"/>
                <a:cs typeface="Century Gothic"/>
              </a:rPr>
              <a:t>Treat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men and women equally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300" kern="0" dirty="0">
                <a:solidFill>
                  <a:sysClr val="windowText" lastClr="000000"/>
                </a:solidFill>
                <a:latin typeface="Century Gothic"/>
                <a:cs typeface="Century Gothic"/>
              </a:rPr>
              <a:t>S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how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respect for diverse points of view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300" kern="0" noProof="0" dirty="0" smtClean="0">
                <a:solidFill>
                  <a:sysClr val="windowText" lastClr="000000"/>
                </a:solidFill>
                <a:latin typeface="Century Gothic"/>
                <a:cs typeface="Century Gothic"/>
              </a:rPr>
              <a:t>Examine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own 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biases</a:t>
            </a:r>
            <a:r>
              <a:rPr kumimoji="0" lang="en-GB" sz="23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and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behaviours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Do</a:t>
            </a:r>
            <a:r>
              <a:rPr kumimoji="0" lang="en-GB" sz="23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not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discriminate 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against</a:t>
            </a:r>
            <a:r>
              <a:rPr kumimoji="0" lang="en-GB" sz="23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any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individual or group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/>
                <a:cs typeface="Century Gothic"/>
              </a:rPr>
              <a:t>UN Core Pre-Deployment Training Materials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/>
                <a:cs typeface="Century Gothic"/>
              </a:rPr>
              <a:t>2017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pic>
        <p:nvPicPr>
          <p:cNvPr id="8" name="Picture 2" descr="https://spring12-ccol-02.wikispaces.com/file/view/Diversity_Matters_photo_without_wording_.jpg/316542546/415x214/Diversity_Matters_photo_without_wording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r="11586"/>
          <a:stretch/>
        </p:blipFill>
        <p:spPr bwMode="auto">
          <a:xfrm>
            <a:off x="5715000" y="4495800"/>
            <a:ext cx="28386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059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5. Practicing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Respect for Diversity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671935"/>
            <a:ext cx="73914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Attitudes regarding authority and management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Body language and gestures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Religion, spirituality and faith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Family, clan and tribal connections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Dress code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Concepts of time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Communication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Learning from others</a:t>
            </a:r>
          </a:p>
        </p:txBody>
      </p:sp>
      <p:pic>
        <p:nvPicPr>
          <p:cNvPr id="8" name="Picture 2" descr="https://spring12-ccol-02.wikispaces.com/file/view/Diversity_Matters_photo_without_wording_.jpg/316542546/415x214/Diversity_Matters_photo_without_wording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r="11586"/>
          <a:stretch/>
        </p:blipFill>
        <p:spPr bwMode="auto">
          <a:xfrm>
            <a:off x="5715000" y="4495800"/>
            <a:ext cx="28386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8D9C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759327"/>
            <a:ext cx="79248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Instructions: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Consider each key area of diversity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What differences must you be aware of?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How does practicing </a:t>
            </a:r>
            <a:r>
              <a:rPr lang="en-US" sz="2400" dirty="0">
                <a:latin typeface="Century Gothic" panose="020B0502020202020204" pitchFamily="34" charset="0"/>
              </a:rPr>
              <a:t>respect in </a:t>
            </a:r>
            <a:r>
              <a:rPr lang="en-US" sz="2400" dirty="0" smtClean="0">
                <a:latin typeface="Century Gothic" panose="020B0502020202020204" pitchFamily="34" charset="0"/>
              </a:rPr>
              <a:t>these key </a:t>
            </a:r>
            <a:r>
              <a:rPr lang="en-US" sz="2400" dirty="0">
                <a:latin typeface="Century Gothic" panose="020B0502020202020204" pitchFamily="34" charset="0"/>
              </a:rPr>
              <a:t>areas of </a:t>
            </a:r>
            <a:r>
              <a:rPr lang="en-US" sz="2400" dirty="0" smtClean="0">
                <a:latin typeface="Century Gothic" panose="020B0502020202020204" pitchFamily="34" charset="0"/>
              </a:rPr>
              <a:t>diversity contribute to success in your work?</a:t>
            </a:r>
          </a:p>
          <a:p>
            <a:pPr>
              <a:spcAft>
                <a:spcPts val="600"/>
              </a:spcAft>
            </a:pPr>
            <a:endParaRPr lang="en-US" sz="2400" b="1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 panose="020B0502020202020204" pitchFamily="34" charset="0"/>
              </a:rPr>
              <a:t>Time: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5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Brainstorming: </a:t>
            </a:r>
            <a:r>
              <a:rPr lang="en-US" sz="2400" dirty="0">
                <a:latin typeface="Century Gothic" panose="020B0502020202020204" pitchFamily="34" charset="0"/>
              </a:rPr>
              <a:t>3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Discussion: </a:t>
            </a:r>
            <a:r>
              <a:rPr lang="en-US" sz="2400" dirty="0" smtClean="0">
                <a:latin typeface="Century Gothic" panose="020B0502020202020204" pitchFamily="34" charset="0"/>
              </a:rPr>
              <a:t>2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81000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Learning Activity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077200" y="38100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3.2.3</a:t>
            </a:r>
            <a:endParaRPr lang="en-US" sz="24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914400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Practicing Respect for Diversity</a:t>
            </a:r>
            <a:endParaRPr lang="en-US" sz="24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73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3914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Attitudes Regarding Authority and Management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Remember that the difference may be cultural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Take time to understand what is happening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Be clear and respectful in your communications and expectations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6" descr="attitudes regarding author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82054"/>
            <a:ext cx="3200400" cy="213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46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39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Body Language and Gestures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Observe and acquaint yourself with what is culturally appropriate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Ask colleagues for advice as needed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7" descr="C:\! A Work Current or Backup\! Core Integrated Training\Photos\men mee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4"/>
          <a:stretch>
            <a:fillRect/>
          </a:stretch>
        </p:blipFill>
        <p:spPr bwMode="auto">
          <a:xfrm>
            <a:off x="469896" y="3276600"/>
            <a:ext cx="2577743" cy="279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:\Users\Paula\AppData\Local\Microsoft\Windows\Temporary Internet Files\Content.IE5\GOP3XK8R\j031682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" b="5859"/>
          <a:stretch>
            <a:fillRect/>
          </a:stretch>
        </p:blipFill>
        <p:spPr bwMode="auto">
          <a:xfrm>
            <a:off x="3452923" y="3276600"/>
            <a:ext cx="2238154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handhold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4384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4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Religion, Spirituality and Faith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Be aware of different religious beliefs and customs, particularly local ones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Practice respect for all religious beliefs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Practice respect for religious artifacts and places of worship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2" descr="http://media.gizmodo.co.uk/wp-content/uploads/2013/11/relig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6" y="3657600"/>
            <a:ext cx="4665133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4800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Relevance </a:t>
            </a:r>
            <a:endParaRPr lang="en-US" sz="3200" b="1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3200" spc="600" dirty="0">
              <a:solidFill>
                <a:srgbClr val="ADC5F1"/>
              </a:solidFill>
              <a:ea typeface="Calibri"/>
              <a:cs typeface="Times New Roman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UN peacekeeping operations are diverse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Local population has own culture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Success dependent on respect for diversity</a:t>
            </a: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0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Family, Clan and Tribal Connections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Pay respect to elders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Understand family ties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Understand local roles and traditions for men and women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2" descr="F:\CPTM END\CPTM Slides Content\Multid P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57745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391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Dress Codes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Be aware of local cultural norms and climate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Adapt yourself to local dress codes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5" descr="C:\! A Work Current or Backup\! Core Integrated Training\Photos\dress co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/>
          <a:stretch/>
        </p:blipFill>
        <p:spPr bwMode="auto">
          <a:xfrm>
            <a:off x="1357313" y="2740693"/>
            <a:ext cx="6429375" cy="361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4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39140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Concepts of Time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Do not over generalize about any group’s </a:t>
            </a:r>
            <a:r>
              <a:rPr lang="en-US" sz="2400" dirty="0" smtClean="0">
                <a:latin typeface="Century Gothic"/>
                <a:cs typeface="Century Gothic"/>
              </a:rPr>
              <a:t>way </a:t>
            </a:r>
            <a:r>
              <a:rPr lang="en-US" sz="2400" dirty="0">
                <a:latin typeface="Century Gothic"/>
                <a:cs typeface="Century Gothic"/>
              </a:rPr>
              <a:t>of perceiving or managing time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Reserve judgment about the meaning behind different attitudes and practices regarding time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1" descr="C:\! A Work Current or Backup\! Core Integrated Training\Photos\ti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612271" cy="263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Communication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681287" y="1697037"/>
            <a:ext cx="4735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000" b="1">
                <a:latin typeface="Book Antiqua" pitchFamily="18" charset="0"/>
              </a:rPr>
              <a:t>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88" y="1438957"/>
            <a:ext cx="2433637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45" y="1563358"/>
            <a:ext cx="210661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49" y="3678870"/>
            <a:ext cx="20922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95036" y="2170975"/>
            <a:ext cx="144780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SENDER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26514" y="2170975"/>
            <a:ext cx="144780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RECEIVER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4255" y="3401871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Message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76356"/>
            <a:ext cx="5207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95" y="3843188"/>
            <a:ext cx="681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457753"/>
            <a:ext cx="1946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“What I mean”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0408" y="4909590"/>
            <a:ext cx="1752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Message communicated through filter of LANGUAGE, IDIOMS, NORMS, VALUES</a:t>
            </a:r>
            <a:endParaRPr lang="en-GB" sz="1100" dirty="0"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5019206" y="4886499"/>
            <a:ext cx="1752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Message </a:t>
            </a:r>
            <a:endParaRPr lang="en-US" sz="11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interpreted </a:t>
            </a:r>
          </a:p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through </a:t>
            </a:r>
            <a:r>
              <a:rPr lang="en-US" sz="1100" dirty="0">
                <a:latin typeface="Century Gothic" panose="020B0502020202020204" pitchFamily="34" charset="0"/>
              </a:rPr>
              <a:t>filter of LANGUAGE, IDIOMS, NORMS, VALUES</a:t>
            </a:r>
            <a:endParaRPr lang="en-GB" sz="1100" dirty="0"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6777083" y="3451406"/>
            <a:ext cx="1946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“What I understand”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64332" y="2170975"/>
            <a:ext cx="281533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MESSAGE CHANNEL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60668" y="2540307"/>
            <a:ext cx="25065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The channel through which the message moves</a:t>
            </a:r>
          </a:p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VERBAL, NON-VERBAL, WRITTEN</a:t>
            </a:r>
          </a:p>
          <a:p>
            <a:pPr algn="ctr"/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520259" y="3734752"/>
            <a:ext cx="1708005" cy="668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6096000" y="3734752"/>
            <a:ext cx="1633682" cy="6357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4" idx="1"/>
          </p:cNvCxnSpPr>
          <p:nvPr/>
        </p:nvCxnSpPr>
        <p:spPr>
          <a:xfrm>
            <a:off x="2142836" y="2355641"/>
            <a:ext cx="10214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4" idx="3"/>
            <a:endCxn id="35" idx="1"/>
          </p:cNvCxnSpPr>
          <p:nvPr/>
        </p:nvCxnSpPr>
        <p:spPr>
          <a:xfrm>
            <a:off x="5979668" y="2355641"/>
            <a:ext cx="1046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3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543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Communication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Use common </a:t>
            </a:r>
            <a:r>
              <a:rPr lang="en-US" sz="2400" dirty="0" smtClean="0">
                <a:latin typeface="Century Gothic"/>
                <a:cs typeface="Century Gothic"/>
              </a:rPr>
              <a:t>words </a:t>
            </a:r>
            <a:r>
              <a:rPr lang="mr-IN" sz="2400" dirty="0" smtClean="0">
                <a:latin typeface="Century Gothic"/>
                <a:cs typeface="Century Gothic"/>
              </a:rPr>
              <a:t>–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avoid slang/idioms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Check you are understanding and </a:t>
            </a:r>
            <a:r>
              <a:rPr lang="en-US" sz="2400" dirty="0" smtClean="0">
                <a:latin typeface="Century Gothic"/>
                <a:cs typeface="Century Gothic"/>
              </a:rPr>
              <a:t>understood</a:t>
            </a:r>
            <a:endParaRPr lang="en-US" sz="2400" dirty="0">
              <a:latin typeface="Century Gothic"/>
              <a:cs typeface="Century Gothic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Allow </a:t>
            </a:r>
            <a:r>
              <a:rPr lang="en-US" sz="2400" dirty="0">
                <a:latin typeface="Century Gothic"/>
                <a:cs typeface="Century Gothic"/>
              </a:rPr>
              <a:t>time for people to </a:t>
            </a:r>
            <a:r>
              <a:rPr lang="en-US" sz="2400" dirty="0" smtClean="0">
                <a:latin typeface="Century Gothic"/>
                <a:cs typeface="Century Gothic"/>
              </a:rPr>
              <a:t>speak </a:t>
            </a:r>
            <a:r>
              <a:rPr lang="mr-IN" sz="2400" dirty="0" smtClean="0">
                <a:latin typeface="Century Gothic"/>
                <a:cs typeface="Century Gothic"/>
              </a:rPr>
              <a:t>–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create opportunities for those speaking less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Be aware of </a:t>
            </a:r>
            <a:r>
              <a:rPr lang="en-US" sz="2400" dirty="0" smtClean="0">
                <a:latin typeface="Century Gothic"/>
                <a:cs typeface="Century Gothic"/>
              </a:rPr>
              <a:t>tone of voice, </a:t>
            </a:r>
            <a:r>
              <a:rPr lang="en-US" sz="2400" dirty="0">
                <a:latin typeface="Century Gothic"/>
                <a:cs typeface="Century Gothic"/>
              </a:rPr>
              <a:t>body language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Practice patience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Be careful in your use 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338138">
              <a:spcAft>
                <a:spcPts val="600"/>
              </a:spcAft>
            </a:pPr>
            <a:r>
              <a:rPr lang="en-US" sz="2400" dirty="0" smtClean="0">
                <a:latin typeface="Century Gothic"/>
                <a:cs typeface="Century Gothic"/>
              </a:rPr>
              <a:t>of </a:t>
            </a:r>
            <a:r>
              <a:rPr lang="en-US" sz="2400" dirty="0" err="1">
                <a:latin typeface="Century Gothic"/>
                <a:cs typeface="Century Gothic"/>
              </a:rPr>
              <a:t>humour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 descr="5709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20371" r="12191" b="3935"/>
          <a:stretch/>
        </p:blipFill>
        <p:spPr>
          <a:xfrm>
            <a:off x="4673834" y="4038600"/>
            <a:ext cx="3910996" cy="23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106680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8D9C36"/>
                </a:solidFill>
                <a:latin typeface="Century Gothic"/>
                <a:cs typeface="Century Gothic"/>
              </a:rPr>
              <a:t>Learning from Others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All colleagues </a:t>
            </a:r>
            <a:r>
              <a:rPr lang="en-US" sz="2400" dirty="0" smtClean="0">
                <a:latin typeface="Century Gothic"/>
                <a:cs typeface="Century Gothic"/>
              </a:rPr>
              <a:t>are a </a:t>
            </a:r>
            <a:r>
              <a:rPr lang="en-US" sz="2400" dirty="0">
                <a:latin typeface="Century Gothic"/>
                <a:cs typeface="Century Gothic"/>
              </a:rPr>
              <a:t>great </a:t>
            </a:r>
            <a:r>
              <a:rPr lang="en-US" sz="2400" dirty="0" smtClean="0">
                <a:latin typeface="Century Gothic"/>
                <a:cs typeface="Century Gothic"/>
              </a:rPr>
              <a:t>resource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National colleagues </a:t>
            </a:r>
            <a:r>
              <a:rPr lang="en-US" sz="2400" dirty="0" smtClean="0">
                <a:latin typeface="Century Gothic"/>
                <a:cs typeface="Century Gothic"/>
              </a:rPr>
              <a:t>– cultural </a:t>
            </a:r>
            <a:r>
              <a:rPr lang="en-US" sz="2400" dirty="0">
                <a:latin typeface="Century Gothic"/>
                <a:cs typeface="Century Gothic"/>
              </a:rPr>
              <a:t>information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Other colleagues </a:t>
            </a:r>
            <a:r>
              <a:rPr lang="en-US" sz="2400" dirty="0" smtClean="0">
                <a:latin typeface="Century Gothic"/>
                <a:cs typeface="Century Gothic"/>
              </a:rPr>
              <a:t>– experiences from </a:t>
            </a:r>
            <a:r>
              <a:rPr lang="en-US" sz="2400" dirty="0">
                <a:latin typeface="Century Gothic"/>
                <a:cs typeface="Century Gothic"/>
              </a:rPr>
              <a:t>other </a:t>
            </a:r>
            <a:r>
              <a:rPr lang="en-US" sz="2400" dirty="0" smtClean="0">
                <a:latin typeface="Century Gothic"/>
                <a:cs typeface="Century Gothic"/>
              </a:rPr>
              <a:t>missions, cultures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endParaRPr lang="en-US" sz="28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100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Summary of Key Messages</a:t>
            </a:r>
            <a:endParaRPr lang="en-US" sz="3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Diversity exists – mission environment, host country</a:t>
            </a:r>
            <a:endParaRPr lang="en-US" sz="2400" dirty="0">
              <a:solidFill>
                <a:srgbClr val="8D9C36"/>
              </a:solidFill>
              <a:latin typeface="Century Gothic"/>
              <a:ea typeface="Calibri"/>
              <a:cs typeface="Century Gothic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“</a:t>
            </a: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Respect for </a:t>
            </a: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diversity” contributes to effective peacekeeping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Be aware of your communication – words, tone of voice, body language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45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1828800"/>
            <a:ext cx="7772400" cy="1447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Questions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029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/>
          <p:nvPr/>
        </p:nvSpPr>
        <p:spPr>
          <a:xfrm>
            <a:off x="685800" y="1828800"/>
            <a:ext cx="7772400" cy="1447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Learning Evaluation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0113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9248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Outcomes </a:t>
            </a:r>
            <a:endParaRPr lang="en-US" sz="3200" b="1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Learners will: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Describe cultural differences and different kinds of diversity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Explain how “respect for diversity” contributes to effective peacekeeping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Describe strategies to improve communication</a:t>
            </a: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/>
          <p:nvPr/>
        </p:nvSpPr>
        <p:spPr>
          <a:xfrm>
            <a:off x="685800" y="3886200"/>
            <a:ext cx="7803372" cy="2438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2200"/>
              </a:spcAft>
            </a:pP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4" name="Text Box 8"/>
          <p:cNvSpPr txBox="1"/>
          <p:nvPr/>
        </p:nvSpPr>
        <p:spPr>
          <a:xfrm>
            <a:off x="647700" y="685800"/>
            <a:ext cx="80391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3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Lesson </a:t>
            </a: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Overview</a:t>
            </a:r>
            <a:endParaRPr lang="en-US" sz="3200" dirty="0">
              <a:solidFill>
                <a:srgbClr val="000066"/>
              </a:solidFill>
              <a:latin typeface="Century Gothic"/>
              <a:ea typeface="Calibri"/>
              <a:cs typeface="Century Gothic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Diversity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</a:pPr>
            <a:r>
              <a:rPr lang="en-US" sz="2400" spc="-2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Cultivating an Awareness </a:t>
            </a:r>
            <a:r>
              <a:rPr lang="en-US" sz="2400" spc="-2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of Diversity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</a:pPr>
            <a:r>
              <a:rPr lang="en-US" sz="2400" spc="-2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Assumptions, Prejudices &amp;</a:t>
            </a:r>
            <a:r>
              <a:rPr lang="en-US" sz="2400" spc="-2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 </a:t>
            </a:r>
            <a:r>
              <a:rPr lang="en-US" sz="2400" spc="-2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Stereotypes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</a:pPr>
            <a:r>
              <a:rPr lang="en-US" sz="2400" spc="-2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UN Core Value of Respect for Diversity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</a:pPr>
            <a:r>
              <a:rPr lang="en-US" sz="2400" spc="-2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Practicing Respect for Diversity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en-US" sz="2400" dirty="0">
              <a:solidFill>
                <a:srgbClr val="8D9C36"/>
              </a:solidFill>
              <a:latin typeface="Century Gothic"/>
              <a:ea typeface="Calibri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8D9C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759327"/>
            <a:ext cx="792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Instructions: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Stand against the wall and listen to the instructor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The instructor will read statements which are either true or false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Walk up to the line on the floor when a statement is true for you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Consider common ground and differences between you and others</a:t>
            </a:r>
          </a:p>
          <a:p>
            <a:pPr>
              <a:spcAft>
                <a:spcPts val="600"/>
              </a:spcAft>
            </a:pPr>
            <a:endParaRPr lang="en-US" sz="2400" b="1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 panose="020B0502020202020204" pitchFamily="34" charset="0"/>
              </a:rPr>
              <a:t>Time:</a:t>
            </a:r>
            <a:r>
              <a:rPr lang="en-US" sz="2400" dirty="0" smtClean="0">
                <a:latin typeface="Century Gothic" panose="020B0502020202020204" pitchFamily="34" charset="0"/>
              </a:rPr>
              <a:t> 10 minutes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81000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Learning Activity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077200" y="38100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3.2.1</a:t>
            </a:r>
            <a:endParaRPr lang="en-US" sz="24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914400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Diversity Line</a:t>
            </a:r>
            <a:endParaRPr lang="en-US" sz="24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15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1. What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is Diversity?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671935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>
                <a:latin typeface="Century Gothic"/>
                <a:cs typeface="Century Gothic"/>
              </a:rPr>
              <a:t>Diversity</a:t>
            </a:r>
            <a:r>
              <a:rPr lang="en-US" sz="2400" dirty="0">
                <a:latin typeface="Century Gothic"/>
                <a:cs typeface="Century Gothic"/>
              </a:rPr>
              <a:t> means “variety” – refers to things that are different from each other</a:t>
            </a:r>
            <a:endParaRPr lang="en-US" sz="2400" b="1" dirty="0">
              <a:latin typeface="Century Gothic"/>
              <a:cs typeface="Century Gothic"/>
            </a:endParaRPr>
          </a:p>
        </p:txBody>
      </p:sp>
      <p:pic>
        <p:nvPicPr>
          <p:cNvPr id="8" name="Picture 24" descr="C:\! A Work Current or Backup\! Core Integrated Training\Photos\divers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9" y="2895600"/>
            <a:ext cx="8406243" cy="33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8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1</a:t>
            </a:r>
            <a:r>
              <a:rPr lang="en-US" sz="2800" b="1" smtClean="0">
                <a:solidFill>
                  <a:srgbClr val="002060"/>
                </a:solidFill>
                <a:latin typeface="Century Gothic"/>
                <a:cs typeface="Century Gothic"/>
              </a:rPr>
              <a:t>. 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What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is Diversity?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 descr="Slide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66800"/>
            <a:ext cx="52578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67600" y="4038600"/>
            <a:ext cx="14478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entury Gothic" charset="0"/>
                <a:ea typeface="Century Gothic" charset="0"/>
                <a:cs typeface="Century Gothic" charset="0"/>
              </a:rPr>
              <a:t>Core personality</a:t>
            </a:r>
          </a:p>
          <a:p>
            <a:endParaRPr lang="en-US" sz="1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000" dirty="0" smtClean="0">
                <a:latin typeface="Century Gothic" charset="0"/>
                <a:ea typeface="Century Gothic" charset="0"/>
                <a:cs typeface="Century Gothic" charset="0"/>
              </a:rPr>
              <a:t>Fixed attributes</a:t>
            </a:r>
          </a:p>
          <a:p>
            <a:endParaRPr lang="en-US" sz="1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000" dirty="0" smtClean="0">
                <a:latin typeface="Century Gothic" charset="0"/>
                <a:ea typeface="Century Gothic" charset="0"/>
                <a:cs typeface="Century Gothic" charset="0"/>
              </a:rPr>
              <a:t>Personal    circumstances     and choices</a:t>
            </a:r>
          </a:p>
          <a:p>
            <a:endParaRPr lang="en-US" sz="1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000" dirty="0" smtClean="0">
                <a:latin typeface="Century Gothic" charset="0"/>
                <a:ea typeface="Century Gothic" charset="0"/>
                <a:cs typeface="Century Gothic" charset="0"/>
              </a:rPr>
              <a:t>Organizational aspects</a:t>
            </a:r>
            <a:endParaRPr lang="en-US" sz="1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5200" y="4114800"/>
            <a:ext cx="152400" cy="152400"/>
          </a:xfrm>
          <a:prstGeom prst="rect">
            <a:avLst/>
          </a:prstGeom>
          <a:solidFill>
            <a:srgbClr val="0EF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4419600"/>
            <a:ext cx="152400" cy="141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0" y="4728368"/>
            <a:ext cx="1524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15200" y="5341937"/>
            <a:ext cx="152400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Cultivating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an Awareness of Diversity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Slide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19200"/>
            <a:ext cx="57150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4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8D9C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759327"/>
            <a:ext cx="79248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Instructions: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Consider the </a:t>
            </a:r>
            <a:r>
              <a:rPr lang="en-US" sz="2400" dirty="0">
                <a:latin typeface="Century Gothic" panose="020B0502020202020204" pitchFamily="34" charset="0"/>
              </a:rPr>
              <a:t>“differences” between individuals who deploy to a </a:t>
            </a:r>
            <a:r>
              <a:rPr lang="en-US" sz="2400" dirty="0" smtClean="0">
                <a:latin typeface="Century Gothic" panose="020B0502020202020204" pitchFamily="34" charset="0"/>
              </a:rPr>
              <a:t>mission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What differences are obvious?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What differences are less obvious?</a:t>
            </a:r>
          </a:p>
          <a:p>
            <a:pPr>
              <a:spcAft>
                <a:spcPts val="600"/>
              </a:spcAft>
            </a:pPr>
            <a:endParaRPr lang="en-US" sz="2400" b="1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 panose="020B0502020202020204" pitchFamily="34" charset="0"/>
              </a:rPr>
              <a:t>Time:</a:t>
            </a:r>
            <a:r>
              <a:rPr lang="en-US" sz="2400" dirty="0" smtClean="0">
                <a:latin typeface="Century Gothic" panose="020B0502020202020204" pitchFamily="34" charset="0"/>
              </a:rPr>
              <a:t> 15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Brainstorming: 10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Discussion: 5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81000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Learning Activity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077200" y="38100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3.2.2</a:t>
            </a:r>
            <a:endParaRPr lang="en-US" sz="24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914400"/>
            <a:ext cx="2651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Diversity Iceberg</a:t>
            </a:r>
            <a:endParaRPr lang="en-US" sz="24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955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6337</TotalTime>
  <Words>914</Words>
  <Application>Microsoft Office PowerPoint</Application>
  <PresentationFormat>On-screen Show (4:3)</PresentationFormat>
  <Paragraphs>193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146</cp:revision>
  <cp:lastPrinted>2016-12-14T21:45:47Z</cp:lastPrinted>
  <dcterms:created xsi:type="dcterms:W3CDTF">2015-12-09T18:20:24Z</dcterms:created>
  <dcterms:modified xsi:type="dcterms:W3CDTF">2017-05-08T17:00:00Z</dcterms:modified>
</cp:coreProperties>
</file>